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68" r:id="rId2"/>
    <p:sldId id="261" r:id="rId3"/>
    <p:sldId id="258" r:id="rId4"/>
    <p:sldId id="257" r:id="rId5"/>
    <p:sldId id="260" r:id="rId6"/>
    <p:sldId id="267" r:id="rId7"/>
    <p:sldId id="263" r:id="rId8"/>
    <p:sldId id="265" r:id="rId9"/>
    <p:sldId id="259" r:id="rId10"/>
    <p:sldId id="266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5"/>
    <p:restoredTop sz="94658"/>
  </p:normalViewPr>
  <p:slideViewPr>
    <p:cSldViewPr snapToGrid="0" snapToObjects="1">
      <p:cViewPr varScale="1">
        <p:scale>
          <a:sx n="90" d="100"/>
          <a:sy n="90" d="100"/>
        </p:scale>
        <p:origin x="14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2D4C-7743-2441-9385-4049DE0F585A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30594-DF50-104E-A92B-F5011C303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C19A47-1275-2D45-85AD-B036BC0CA712}" type="slidenum">
              <a:rPr lang="zh-TW" altLang="en-US" sz="1200">
                <a:latin typeface="Calibri" charset="0"/>
                <a:ea typeface="新細明體" charset="0"/>
                <a:cs typeface="新細明體" charset="0"/>
              </a:rPr>
              <a:pPr eaLnBrk="1" hangingPunct="1"/>
              <a:t>1</a:t>
            </a:fld>
            <a:endParaRPr lang="en-US" altLang="zh-TW" sz="1200"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>
                <a:latin typeface="Times New Roman" charset="0"/>
                <a:ea typeface="PMingLiU" charset="0"/>
                <a:cs typeface="PMingLiU" charset="0"/>
              </a:rPr>
              <a:t>Add CMG logo????</a:t>
            </a:r>
            <a:endParaRPr lang="zh-TW" altLang="en-US" dirty="0">
              <a:latin typeface="Times New Roman" charset="0"/>
              <a:ea typeface="PMingLiU" charset="0"/>
              <a:cs typeface="PMingLi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0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E4B45-540F-D04F-BE21-37FE6F4AE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3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3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4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30594-DF50-104E-A92B-F5011C3033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8818-DBAA-554E-AEDE-53723392B86E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3677-09B9-804B-BEAF-E46774CF3089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B5F6-0788-D141-9D46-2CD536B3F7FB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73B7-EC7E-9342-A135-90F20A0C8244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CE1DE-BBF7-BE43-9AA4-9B5CCDACEEA9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93750-03BF-8D48-A361-47321E96AC00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9DED-7B74-9B4B-9A0A-A0AA5D4E72EB}" type="datetime1">
              <a:rPr lang="en-US" smtClean="0"/>
              <a:t>7/29/2018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23A2-0B3B-A747-947D-6AE88C1345B5}" type="datetime1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8D9B-59E6-6A47-8F7D-F7E8B9EF6335}" type="datetime1">
              <a:rPr lang="en-US" smtClean="0"/>
              <a:t>7/29/2018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EEF7-B38B-CB42-8F87-71179B7A28B8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3AA5-AEDE-4147-9A17-1EB84E87BF08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C5510-675D-DA41-82D6-57D0CC976A82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C91C-36A5-5D44-98BE-EB320775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9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www.nanocenter.umd.edu/events/mlmr/progra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hyperlink" Target="https://skunkworks.engr.wisc.edu/" TargetMode="External"/><Relationship Id="rId4" Type="http://schemas.openxmlformats.org/officeDocument/2006/relationships/hyperlink" Target="https://github.com/uw-cmg/MAST-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cmg/MAST-ML/tree/dev_Rya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 descr="best_worst_overlay"/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8497" t="4993" r="38110" b="19869"/>
          <a:stretch/>
        </p:blipFill>
        <p:spPr>
          <a:xfrm>
            <a:off x="0" y="174272"/>
            <a:ext cx="9151243" cy="6182078"/>
          </a:xfrm>
          <a:prstGeom prst="rect">
            <a:avLst/>
          </a:prstGeom>
          <a:effectLst/>
        </p:spPr>
      </p:pic>
      <p:sp>
        <p:nvSpPr>
          <p:cNvPr id="18434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0DBD5F-87A6-CA48-B031-89065752708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76200"/>
            <a:ext cx="7924800" cy="1676400"/>
          </a:xfrm>
          <a:noFill/>
        </p:spPr>
        <p:txBody>
          <a:bodyPr>
            <a:normAutofit/>
          </a:bodyPr>
          <a:lstStyle/>
          <a:p>
            <a:r>
              <a:rPr lang="en-US" sz="3200" b="1" dirty="0"/>
              <a:t>The </a:t>
            </a:r>
            <a:r>
              <a:rPr lang="en-US" sz="3200" b="1" dirty="0" err="1"/>
              <a:t>MAterials</a:t>
            </a:r>
            <a:r>
              <a:rPr lang="en-US" sz="3200" b="1" dirty="0"/>
              <a:t> Simulation Toolkit for Machine Learning (MAST-ML)</a:t>
            </a: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1174390" y="2112903"/>
            <a:ext cx="695706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90"/>
                </a:solidFill>
                <a:ea typeface="PMingLiU" charset="0"/>
                <a:cs typeface="PMingLiU" charset="0"/>
              </a:rPr>
              <a:t>Ryan Jacobs, Benjamin </a:t>
            </a:r>
            <a:r>
              <a:rPr lang="en-US" altLang="zh-TW" sz="2400" b="1" dirty="0" err="1">
                <a:solidFill>
                  <a:srgbClr val="000090"/>
                </a:solidFill>
                <a:ea typeface="PMingLiU" charset="0"/>
                <a:cs typeface="PMingLiU" charset="0"/>
              </a:rPr>
              <a:t>Afflerbach</a:t>
            </a:r>
            <a:r>
              <a:rPr lang="en-US" altLang="zh-TW" sz="2400" b="1" dirty="0">
                <a:solidFill>
                  <a:srgbClr val="000090"/>
                </a:solidFill>
                <a:ea typeface="PMingLiU" charset="0"/>
                <a:cs typeface="PMingLiU" charset="0"/>
              </a:rPr>
              <a:t>, Dane Morgan</a:t>
            </a:r>
          </a:p>
          <a:p>
            <a:pPr algn="ctr"/>
            <a:r>
              <a:rPr lang="en-US" altLang="zh-TW" sz="2400" i="1" dirty="0">
                <a:solidFill>
                  <a:srgbClr val="000090"/>
                </a:solidFill>
                <a:ea typeface="PMingLiU" charset="0"/>
                <a:cs typeface="PMingLiU" charset="0"/>
              </a:rPr>
              <a:t>(University of Wisconsin </a:t>
            </a:r>
            <a:r>
              <a:rPr lang="mr-IN" altLang="zh-TW" sz="2400" i="1" dirty="0">
                <a:solidFill>
                  <a:srgbClr val="000090"/>
                </a:solidFill>
                <a:ea typeface="PMingLiU" charset="0"/>
                <a:cs typeface="PMingLiU" charset="0"/>
              </a:rPr>
              <a:t>–</a:t>
            </a:r>
            <a:r>
              <a:rPr lang="en-US" altLang="zh-TW" sz="2400" i="1" dirty="0">
                <a:solidFill>
                  <a:srgbClr val="000090"/>
                </a:solidFill>
                <a:ea typeface="PMingLiU" charset="0"/>
                <a:cs typeface="PMingLiU" charset="0"/>
              </a:rPr>
              <a:t> Madison, WI USA</a:t>
            </a:r>
            <a:r>
              <a:rPr lang="en-US" altLang="zh-TW" sz="2400" dirty="0">
                <a:solidFill>
                  <a:srgbClr val="000090"/>
                </a:solidFill>
                <a:ea typeface="PMingLiU" charset="0"/>
                <a:cs typeface="PMingLiU" charset="0"/>
              </a:rPr>
              <a:t>)</a:t>
            </a: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altLang="zh-TW" sz="2400" b="1" dirty="0">
              <a:solidFill>
                <a:srgbClr val="000090"/>
              </a:solidFill>
              <a:ea typeface="PMingLiU" charset="0"/>
              <a:cs typeface="PMingLiU" charset="0"/>
            </a:endParaRPr>
          </a:p>
          <a:p>
            <a:pPr algn="ctr"/>
            <a:endParaRPr lang="en-US" sz="2400" b="1" dirty="0">
              <a:solidFill>
                <a:srgbClr val="000000"/>
              </a:solidFill>
              <a:ea typeface="Calibri" charset="0"/>
              <a:cs typeface="Calibri" charset="0"/>
            </a:endParaRPr>
          </a:p>
          <a:p>
            <a:pPr algn="ctr"/>
            <a:r>
              <a:rPr lang="en-US" sz="2000" b="1" dirty="0"/>
              <a:t>Machine Learning for Materials Research (MLMR) &amp;</a:t>
            </a:r>
          </a:p>
          <a:p>
            <a:pPr algn="ctr"/>
            <a:r>
              <a:rPr lang="en-US" sz="2000" b="1" dirty="0"/>
              <a:t>Workshop on Machine Learning Quantum Materials</a:t>
            </a:r>
          </a:p>
          <a:p>
            <a:pPr algn="ctr"/>
            <a:r>
              <a:rPr lang="en-US" sz="2000" b="1" dirty="0">
                <a:hlinkClick r:id="rId4"/>
              </a:rPr>
              <a:t>https://www.nanocenter.umd.edu/events/mlmr/program/</a:t>
            </a:r>
            <a:endParaRPr lang="en-US" sz="2000" b="1" dirty="0"/>
          </a:p>
          <a:p>
            <a:pPr algn="ctr"/>
            <a:r>
              <a:rPr lang="en-US" sz="2000" b="1" dirty="0"/>
              <a:t>August 2, 2018</a:t>
            </a:r>
          </a:p>
        </p:txBody>
      </p:sp>
      <p:pic>
        <p:nvPicPr>
          <p:cNvPr id="18438" name="Picture 6" descr="UW_small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63" y="5630863"/>
            <a:ext cx="1150937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8" descr="mage result for MRSEC WISCONSIN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51512"/>
            <a:ext cx="1438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68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hyperparameter optimization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221" y="1157161"/>
            <a:ext cx="8707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MAST-ML currently supports hyperparameter optimization using grid search and a genetic algorithm (GA). We will use GA in the lab today as it’s faster.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Example heat maps of running grid search to optimize the 𝛼 and 𝛾 parameters in a </a:t>
            </a:r>
            <a:r>
              <a:rPr lang="en-US" sz="2000" dirty="0" err="1"/>
              <a:t>KernelRidge</a:t>
            </a:r>
            <a:r>
              <a:rPr lang="en-US" sz="2000" dirty="0"/>
              <a:t> model on the dataset we’ll use today (numerical results also tabulated):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7801"/>
            <a:ext cx="4514128" cy="3248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73" y="3152401"/>
            <a:ext cx="4644828" cy="32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9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18803"/>
            <a:ext cx="7772400" cy="1939898"/>
          </a:xfrm>
        </p:spPr>
        <p:txBody>
          <a:bodyPr>
            <a:noAutofit/>
          </a:bodyPr>
          <a:lstStyle/>
          <a:p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Thank You </a:t>
            </a:r>
            <a:b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for Your Attention</a:t>
            </a:r>
            <a:b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sz="3600" i="1" dirty="0">
                <a:latin typeface="Apple Chancery" charset="0"/>
                <a:ea typeface="Apple Chancery" charset="0"/>
                <a:cs typeface="Apple Chancery" charset="0"/>
              </a:rPr>
              <a:t>Any </a:t>
            </a:r>
            <a:r>
              <a:rPr lang="en-US" sz="3600" i="1">
                <a:latin typeface="Apple Chancery" charset="0"/>
                <a:ea typeface="Apple Chancery" charset="0"/>
                <a:cs typeface="Apple Chancery" charset="0"/>
              </a:rPr>
              <a:t>Questions?</a:t>
            </a:r>
            <a:endParaRPr lang="en-US" sz="3600" i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940" y="3747167"/>
            <a:ext cx="6006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invitations (Dane Morgan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ddmorgan@wisc.edu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81" y="4599242"/>
            <a:ext cx="2648691" cy="791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5158" y="5726750"/>
            <a:ext cx="415636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Collaboration on machine learning tools for materials science (MAST-ML)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4919" y="5726750"/>
            <a:ext cx="4382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Collaborate on undergraduate education through Informatics Skunkworks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950" y="6369868"/>
            <a:ext cx="3793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https://github.com/uw-cmg/MAST-ML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14919" y="6339381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https://skunkworks.engr.wisc.edu/</a:t>
            </a:r>
            <a:r>
              <a:rPr lang="en-US" dirty="0"/>
              <a:t>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575499" y="4480765"/>
            <a:ext cx="1438539" cy="1094840"/>
            <a:chOff x="984360" y="1620921"/>
            <a:chExt cx="3128212" cy="2380812"/>
          </a:xfrm>
        </p:grpSpPr>
        <p:pic>
          <p:nvPicPr>
            <p:cNvPr id="11" name="Picture 10" descr="mg_469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60" y="1620921"/>
              <a:ext cx="3128212" cy="234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737614" y="3847845"/>
              <a:ext cx="338665" cy="153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" dirty="0"/>
                <a:t>2017-04-29</a:t>
              </a:r>
            </a:p>
          </p:txBody>
        </p:sp>
      </p:grpSp>
      <p:pic>
        <p:nvPicPr>
          <p:cNvPr id="13" name="Picture 12" descr="MAST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3" y="4346858"/>
            <a:ext cx="1817728" cy="11221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/>
          <p:cNvSpPr txBox="1"/>
          <p:nvPr/>
        </p:nvSpPr>
        <p:spPr>
          <a:xfrm>
            <a:off x="2320110" y="4602726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-ML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861" y="2055377"/>
            <a:ext cx="7388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Next up: hands-on </a:t>
            </a:r>
            <a:r>
              <a:rPr lang="en-US" sz="3600"/>
              <a:t>session predicting diffusion barriers using MAST-ML</a:t>
            </a:r>
          </a:p>
        </p:txBody>
      </p:sp>
    </p:spTree>
    <p:extLst>
      <p:ext uri="{BB962C8B-B14F-4D97-AF65-F5344CB8AC3E}">
        <p14:creationId xmlns:p14="http://schemas.microsoft.com/office/powerpoint/2010/main" val="102596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Hands-on Activities</a:t>
            </a:r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DBC43A7-D8B2-4943-B005-5015CF50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3" y="2976545"/>
            <a:ext cx="4483948" cy="35623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255A9C-7119-4597-9A7E-CD0116E625EA}"/>
              </a:ext>
            </a:extLst>
          </p:cNvPr>
          <p:cNvSpPr/>
          <p:nvPr/>
        </p:nvSpPr>
        <p:spPr>
          <a:xfrm>
            <a:off x="199177" y="1129757"/>
            <a:ext cx="87456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Learning Objectives: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Explain how different CV schemes can change how we interpret model performance.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CV metrics such as RMSE and R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to choose a model type and optimize its hyperparameters.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Run the MAST-ML code package to quickly iterate through a number of ML models and CV schemes.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D18A7-55AD-4026-8089-3513B3147C0B}"/>
              </a:ext>
            </a:extLst>
          </p:cNvPr>
          <p:cNvSpPr txBox="1"/>
          <p:nvPr/>
        </p:nvSpPr>
        <p:spPr>
          <a:xfrm>
            <a:off x="1184035" y="2609098"/>
            <a:ext cx="279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Solute Diffusion Dataset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C10D45-E6B0-4443-8CD9-C43B513E6619}"/>
              </a:ext>
            </a:extLst>
          </p:cNvPr>
          <p:cNvSpPr/>
          <p:nvPr/>
        </p:nvSpPr>
        <p:spPr>
          <a:xfrm>
            <a:off x="4824191" y="2976545"/>
            <a:ext cx="36143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DFT calculated migration energy barriers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Each datapoint is a single Solute Element diffusing in a Host Element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15 Host Elements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Average 27 Solute elements per Host, for total of 409 data points</a:t>
            </a:r>
          </a:p>
        </p:txBody>
      </p:sp>
    </p:spTree>
    <p:extLst>
      <p:ext uri="{BB962C8B-B14F-4D97-AF65-F5344CB8AC3E}">
        <p14:creationId xmlns:p14="http://schemas.microsoft.com/office/powerpoint/2010/main" val="222067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Hands-on Activities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55A9C-7119-4597-9A7E-CD0116E625EA}"/>
              </a:ext>
            </a:extLst>
          </p:cNvPr>
          <p:cNvSpPr/>
          <p:nvPr/>
        </p:nvSpPr>
        <p:spPr>
          <a:xfrm>
            <a:off x="199177" y="1129757"/>
            <a:ext cx="87456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Installing MAST-ML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don’t already have the provided zip file MASTML_code_MLMR.zip with the code download from: https://drive.google.com/drive/folders/1NNducZ1kOoMQYlKz7qye2Oc7RsXiUVew?usp=sharing</a:t>
            </a: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Unzip into  a local directory and open a terminal in the resulting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MASTML_code_MLMR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 directory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the command: python setup.py install</a:t>
            </a: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install any dependencies that may be missing.</a:t>
            </a: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Windows users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you encounter an error relating to Visual C++ try using this alternative install command which can be found in the README.md file as well: </a:t>
            </a: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pip install --index-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https://test.pypi.org/simple/ --extra-index-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https://pypi.org/simple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mastml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3E535-F29F-49B3-BAA5-04A3302920A0}"/>
              </a:ext>
            </a:extLst>
          </p:cNvPr>
          <p:cNvSpPr/>
          <p:nvPr/>
        </p:nvSpPr>
        <p:spPr>
          <a:xfrm>
            <a:off x="152400" y="4420106"/>
            <a:ext cx="87456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Run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From the base install directory you can use the following command to start running a pre-configured input file that will run through the first section of the Activity:</a:t>
            </a:r>
            <a:b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 -m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mastml.mastml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tests/conf/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Diffusion_MLMR.conf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tests/csv/Diffusion_MLMR.csv -o results/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Diffusion_MLMR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 to the Word document for further instructions on the activity and flag us down if there’s any confusion!</a:t>
            </a:r>
          </a:p>
        </p:txBody>
      </p:sp>
    </p:spTree>
    <p:extLst>
      <p:ext uri="{BB962C8B-B14F-4D97-AF65-F5344CB8AC3E}">
        <p14:creationId xmlns:p14="http://schemas.microsoft.com/office/powerpoint/2010/main" val="126785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128952" y="6230814"/>
            <a:ext cx="88392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is MAST-ML?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165" y="1296970"/>
            <a:ext cx="891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MAST-ML is an open-source Python package designed to broaden and accelerate the use of machine learning in materials science research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090" y="2508531"/>
            <a:ext cx="87216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MAST-ML:</a:t>
            </a:r>
          </a:p>
          <a:p>
            <a:pPr marL="714375" indent="-354013">
              <a:buFont typeface="Arial" charset="0"/>
              <a:buChar char="•"/>
            </a:pPr>
            <a:r>
              <a:rPr lang="en-US" sz="2000" dirty="0"/>
              <a:t>Leverages canonical machine learning packages (e.g. </a:t>
            </a:r>
            <a:r>
              <a:rPr lang="en-US" sz="2000" dirty="0" err="1"/>
              <a:t>scikit</a:t>
            </a:r>
            <a:r>
              <a:rPr lang="en-US" sz="2000" dirty="0"/>
              <a:t>-learn) to enable the easy construction and execution of general machine learning analysis pipelines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714375" indent="-354013">
              <a:buFont typeface="Arial" charset="0"/>
              <a:buChar char="•"/>
            </a:pPr>
            <a:r>
              <a:rPr lang="en-US" sz="2000" dirty="0"/>
              <a:t>Codifies best practices of in-depth statistical analysis on user-defined model assessment tests (e.g. leave out group CV)</a:t>
            </a:r>
          </a:p>
          <a:p>
            <a:pPr marL="714375" indent="-354013">
              <a:buFont typeface="Arial" charset="0"/>
              <a:buChar char="•"/>
            </a:pPr>
            <a:endParaRPr lang="en-US" sz="2000" dirty="0"/>
          </a:p>
          <a:p>
            <a:pPr marL="714375" indent="-354013">
              <a:buFont typeface="Arial" charset="0"/>
              <a:buChar char="•"/>
            </a:pPr>
            <a:r>
              <a:rPr lang="en-US" sz="2000" dirty="0"/>
              <a:t>Enables data-driven materials research on a faster scale by automating execution and assessment of analysis pipelines, particularly for non-experts</a:t>
            </a:r>
          </a:p>
        </p:txBody>
      </p:sp>
    </p:spTree>
    <p:extLst>
      <p:ext uri="{BB962C8B-B14F-4D97-AF65-F5344CB8AC3E}">
        <p14:creationId xmlns:p14="http://schemas.microsoft.com/office/powerpoint/2010/main" val="113940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128952" y="6230814"/>
            <a:ext cx="88392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scope and capabilities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870" y="1208794"/>
            <a:ext cx="67510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The focus of MAST-ML is currently on supervised learning problems, with emphasis on its application to materials research problems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MAST-ML supports the full library of </a:t>
            </a:r>
            <a:r>
              <a:rPr lang="en-US" sz="2000" dirty="0" err="1"/>
              <a:t>scikit</a:t>
            </a:r>
            <a:r>
              <a:rPr lang="en-US" sz="2000" dirty="0"/>
              <a:t>-learn modules, and is currently being extended to support </a:t>
            </a:r>
            <a:r>
              <a:rPr lang="en-US" sz="2000" dirty="0" err="1"/>
              <a:t>tensorflow</a:t>
            </a:r>
            <a:r>
              <a:rPr lang="en-US" sz="2000" dirty="0"/>
              <a:t> with </a:t>
            </a:r>
            <a:r>
              <a:rPr lang="en-US" sz="2000" dirty="0" err="1"/>
              <a:t>Keras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MAST-ML allows for the simultaneous execution of an arbitrary combination of data preprocessing, feature generation/selection, model types and model evaluation metrics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MAST-ML is publicly available on GitHub (</a:t>
            </a:r>
            <a:r>
              <a:rPr lang="en-US" sz="2000" dirty="0">
                <a:hlinkClick r:id="rId3"/>
              </a:rPr>
              <a:t>https://github.com/uw-cmg/MAST-ML/tree/dev_Ryan</a:t>
            </a:r>
            <a:r>
              <a:rPr lang="en-US" sz="2000" dirty="0"/>
              <a:t>) (pull/download </a:t>
            </a:r>
            <a:r>
              <a:rPr lang="en-US" sz="2000" dirty="0" err="1"/>
              <a:t>dev_Ryan</a:t>
            </a:r>
            <a:r>
              <a:rPr lang="en-US" sz="2000" dirty="0"/>
              <a:t> branch)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83" y="1386795"/>
            <a:ext cx="2355783" cy="1275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287" y="3205653"/>
            <a:ext cx="1208810" cy="1188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253" y="4830944"/>
            <a:ext cx="1207679" cy="12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workflow</a:t>
            </a:r>
          </a:p>
        </p:txBody>
      </p:sp>
      <p:pic>
        <p:nvPicPr>
          <p:cNvPr id="8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97" y="1109765"/>
            <a:ext cx="3874968" cy="55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eft Brace 8"/>
          <p:cNvSpPr/>
          <p:nvPr/>
        </p:nvSpPr>
        <p:spPr>
          <a:xfrm rot="10800000">
            <a:off x="6464173" y="1122628"/>
            <a:ext cx="199175" cy="543208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6471715" y="2598344"/>
            <a:ext cx="218794" cy="362138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0800000">
            <a:off x="6471716" y="3321110"/>
            <a:ext cx="236901" cy="1151301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2079277" y="3310548"/>
            <a:ext cx="236901" cy="1151301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2077768" y="4667059"/>
            <a:ext cx="267080" cy="511523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0800000">
            <a:off x="6421923" y="5453201"/>
            <a:ext cx="267080" cy="574897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092858" y="6185023"/>
            <a:ext cx="267080" cy="574897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1993" y="1068309"/>
            <a:ext cx="202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import from .csv file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06698" y="2325231"/>
            <a:ext cx="202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</a:t>
            </a:r>
            <a:r>
              <a:rPr lang="en-US"/>
              <a:t>generated and </a:t>
            </a:r>
            <a:r>
              <a:rPr lang="en-US" dirty="0"/>
              <a:t>user-specified features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3296" y="3392031"/>
            <a:ext cx="202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normalization and selection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3137025"/>
            <a:ext cx="202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 and grouping of data (e.g. by chemistry, by element)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03681" y="5264590"/>
            <a:ext cx="202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fit and predict for </a:t>
            </a:r>
            <a:r>
              <a:rPr lang="en-US"/>
              <a:t>each train/test split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5934670"/>
            <a:ext cx="202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 prediction on held-out validation 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4448393"/>
            <a:ext cx="202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Creation of data splits, e.g. random CV, grouped CV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2043061" y="1872558"/>
            <a:ext cx="218794" cy="362138"/>
          </a:xfrm>
          <a:prstGeom prst="lef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1499858"/>
            <a:ext cx="218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generation (e.g. MAGPIE, Materials Project data)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263367" y="1874067"/>
            <a:ext cx="1412340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52804" y="2234696"/>
            <a:ext cx="1412340" cy="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298072" y="3312059"/>
            <a:ext cx="381754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14670" y="4460340"/>
            <a:ext cx="381754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19319" y="1121120"/>
            <a:ext cx="197667" cy="151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317810" y="1662819"/>
            <a:ext cx="197667" cy="151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024674" y="2602870"/>
            <a:ext cx="1507401" cy="452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014111" y="2963500"/>
            <a:ext cx="1507401" cy="452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51010" y="3321113"/>
            <a:ext cx="1247870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267609" y="4469394"/>
            <a:ext cx="1247870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305617" y="4658009"/>
            <a:ext cx="1247870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304108" y="5172547"/>
            <a:ext cx="1247870" cy="150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05331" y="5450186"/>
            <a:ext cx="1143756" cy="302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12876" y="6028098"/>
            <a:ext cx="1143756" cy="302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323724" y="6180498"/>
            <a:ext cx="1143756" cy="302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313162" y="6767464"/>
            <a:ext cx="1143756" cy="302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031" y="582627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531" y="-6745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sample input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6" y="715128"/>
            <a:ext cx="4530641" cy="6142872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0800000">
            <a:off x="4545810" y="715473"/>
            <a:ext cx="236901" cy="862473"/>
          </a:xfrm>
          <a:prstGeom prst="leftBrace">
            <a:avLst>
              <a:gd name="adj1" fmla="val 28828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40747" y="778303"/>
            <a:ext cx="406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setup: names of input and target features</a:t>
            </a:r>
            <a:r>
              <a:rPr lang="en-US"/>
              <a:t>, which feature to predict on, etc.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10800000">
            <a:off x="4552554" y="1660891"/>
            <a:ext cx="236901" cy="313565"/>
          </a:xfrm>
          <a:prstGeom prst="leftBrace">
            <a:avLst>
              <a:gd name="adj1" fmla="val 28828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37692" y="1618526"/>
            <a:ext cx="406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 to normalize features</a:t>
            </a:r>
          </a:p>
        </p:txBody>
      </p:sp>
      <p:sp>
        <p:nvSpPr>
          <p:cNvPr id="13" name="Left Brace 12"/>
          <p:cNvSpPr/>
          <p:nvPr/>
        </p:nvSpPr>
        <p:spPr>
          <a:xfrm rot="10800000">
            <a:off x="4560646" y="2041218"/>
            <a:ext cx="236901" cy="862473"/>
          </a:xfrm>
          <a:prstGeom prst="leftBrace">
            <a:avLst>
              <a:gd name="adj1" fmla="val 28828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8578" y="2168784"/>
            <a:ext cx="433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split up data for testing, e.g. full fit (“</a:t>
            </a:r>
            <a:r>
              <a:rPr lang="en-US" dirty="0" err="1"/>
              <a:t>NoSplit</a:t>
            </a:r>
            <a:r>
              <a:rPr lang="en-US" dirty="0"/>
              <a:t>”), random CV, leave out group</a:t>
            </a:r>
          </a:p>
        </p:txBody>
      </p:sp>
      <p:sp>
        <p:nvSpPr>
          <p:cNvPr id="15" name="Left Brace 14"/>
          <p:cNvSpPr/>
          <p:nvPr/>
        </p:nvSpPr>
        <p:spPr>
          <a:xfrm rot="10800000">
            <a:off x="4560645" y="3043281"/>
            <a:ext cx="236901" cy="2467394"/>
          </a:xfrm>
          <a:prstGeom prst="leftBrace">
            <a:avLst>
              <a:gd name="adj1" fmla="val 28828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06670" y="3688738"/>
            <a:ext cx="4337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models to test on and their associated parameters. Note that all model and parameter names are the same as in </a:t>
            </a:r>
            <a:r>
              <a:rPr lang="en-US" dirty="0" err="1"/>
              <a:t>scikit</a:t>
            </a:r>
            <a:r>
              <a:rPr lang="en-US" dirty="0"/>
              <a:t>-learn!</a:t>
            </a:r>
          </a:p>
        </p:txBody>
      </p:sp>
      <p:sp>
        <p:nvSpPr>
          <p:cNvPr id="17" name="Left Brace 16"/>
          <p:cNvSpPr/>
          <p:nvPr/>
        </p:nvSpPr>
        <p:spPr>
          <a:xfrm rot="10800000">
            <a:off x="4583571" y="5615871"/>
            <a:ext cx="236901" cy="1116701"/>
          </a:xfrm>
          <a:prstGeom prst="leftBrace">
            <a:avLst>
              <a:gd name="adj1" fmla="val 28828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06670" y="5914048"/>
            <a:ext cx="43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Plotting controls: decide what is output</a:t>
            </a:r>
          </a:p>
        </p:txBody>
      </p:sp>
    </p:spTree>
    <p:extLst>
      <p:ext uri="{BB962C8B-B14F-4D97-AF65-F5344CB8AC3E}">
        <p14:creationId xmlns:p14="http://schemas.microsoft.com/office/powerpoint/2010/main" val="77833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128952" y="6230814"/>
            <a:ext cx="88392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Running MAST-ML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4" y="3045083"/>
            <a:ext cx="2344553" cy="2465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41" y="4345933"/>
            <a:ext cx="5704078" cy="161301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42605" y="1140977"/>
            <a:ext cx="0" cy="48552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143248" y="3345013"/>
            <a:ext cx="5854103" cy="365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87" y="1302589"/>
            <a:ext cx="247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(1) Navigate </a:t>
            </a:r>
            <a:r>
              <a:rPr lang="en-US" sz="2400"/>
              <a:t>to your main MAST-ML directory: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513" y="1015041"/>
            <a:ext cx="587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(2) In your terminal or IDE, run the command (one line):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7267" y="1906438"/>
            <a:ext cx="4701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python3 -m </a:t>
            </a:r>
            <a:r>
              <a:rPr lang="en-US" i="1" dirty="0" err="1"/>
              <a:t>mastml.mastml</a:t>
            </a:r>
            <a:r>
              <a:rPr lang="en-US" i="1" dirty="0"/>
              <a:t> tests/</a:t>
            </a:r>
            <a:r>
              <a:rPr lang="en-US" i="1" dirty="0" err="1"/>
              <a:t>conf</a:t>
            </a:r>
            <a:r>
              <a:rPr lang="en-US" i="1" dirty="0"/>
              <a:t>/</a:t>
            </a:r>
            <a:r>
              <a:rPr lang="en-US" i="1" dirty="0" err="1"/>
              <a:t>Diffusion_MLMR.conf</a:t>
            </a:r>
            <a:r>
              <a:rPr lang="en-US" i="1" dirty="0"/>
              <a:t> tests/csv/</a:t>
            </a:r>
            <a:r>
              <a:rPr lang="en-US" i="1" dirty="0" err="1"/>
              <a:t>Diffusion_MLMR.csv</a:t>
            </a:r>
            <a:r>
              <a:rPr lang="en-US" i="1" dirty="0"/>
              <a:t> </a:t>
            </a:r>
          </a:p>
          <a:p>
            <a:r>
              <a:rPr lang="en-US" i="1" dirty="0"/>
              <a:t>-o results/</a:t>
            </a:r>
            <a:r>
              <a:rPr lang="en-US" i="1" dirty="0" err="1"/>
              <a:t>Diffusion_MLMR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17011" y="3444814"/>
            <a:ext cx="587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(3) If it’s working, you’ll start seeing output on your screen: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538823" y="2087592"/>
            <a:ext cx="707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518694" y="2360762"/>
            <a:ext cx="707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518695" y="2636807"/>
            <a:ext cx="707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518694" y="2912853"/>
            <a:ext cx="707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10091" y="1906438"/>
            <a:ext cx="14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module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4468" y="2196861"/>
            <a:ext cx="14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input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21593" y="2470031"/>
            <a:ext cx="14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</a:t>
            </a:r>
            <a:r>
              <a:rPr lang="en-US"/>
              <a:t>to data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10091" y="2760454"/>
            <a:ext cx="176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results</a:t>
            </a:r>
          </a:p>
        </p:txBody>
      </p:sp>
    </p:spTree>
    <p:extLst>
      <p:ext uri="{BB962C8B-B14F-4D97-AF65-F5344CB8AC3E}">
        <p14:creationId xmlns:p14="http://schemas.microsoft.com/office/powerpoint/2010/main" val="130412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737"/>
            <a:ext cx="9144000" cy="57030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624691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-18104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high-level output</a:t>
            </a:r>
          </a:p>
        </p:txBody>
      </p:sp>
    </p:spTree>
    <p:extLst>
      <p:ext uri="{BB962C8B-B14F-4D97-AF65-F5344CB8AC3E}">
        <p14:creationId xmlns:p14="http://schemas.microsoft.com/office/powerpoint/2010/main" val="38704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44" y="3717106"/>
            <a:ext cx="4094569" cy="30728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C91C-36A5-5D44-98BE-EB32077507FC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feature generation and selection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8" y="3844279"/>
            <a:ext cx="3833960" cy="28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8" y="1545579"/>
            <a:ext cx="6511038" cy="15484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025" y="1076241"/>
            <a:ext cx="615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</a:t>
            </a:r>
            <a:r>
              <a:rPr lang="en-US" dirty="0"/>
              <a:t> (MAGPIE, Materials Project, </a:t>
            </a:r>
            <a:r>
              <a:rPr lang="en-US" dirty="0" err="1"/>
              <a:t>Citrination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756" y="3437767"/>
            <a:ext cx="848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and learning curves</a:t>
            </a:r>
            <a:r>
              <a:rPr lang="en-US" dirty="0"/>
              <a:t> (Random Forest on Diffusion data)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47" y="2088644"/>
            <a:ext cx="1091525" cy="1091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17" y="1612653"/>
            <a:ext cx="2026458" cy="47509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185727" y="1383738"/>
            <a:ext cx="109242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8892" y="987228"/>
            <a:ext cx="29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100s or 1000s of features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176" y="126749"/>
            <a:ext cx="874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MAST-ML model assessment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0392" y="1553671"/>
            <a:ext cx="39246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A blizzard of statistics: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Output of every train/test split and prediction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Averages over every split and error bars for each point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Best/worst on per-split and per-point basis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Per-group and per-cluster train/test visualization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Output as: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Spreadsheets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Histograms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Parity/scatter plots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HTML summary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73" y="1078039"/>
            <a:ext cx="4522537" cy="2798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1" y="3966896"/>
            <a:ext cx="4631834" cy="2798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41181" y="5106074"/>
            <a:ext cx="142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 predictions:</a:t>
            </a:r>
          </a:p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= 0.93 </a:t>
            </a:r>
          </a:p>
          <a:p>
            <a:r>
              <a:rPr lang="en-US" sz="1400" dirty="0"/>
              <a:t>RMSE = 0.188 eV</a:t>
            </a:r>
          </a:p>
        </p:txBody>
      </p:sp>
    </p:spTree>
    <p:extLst>
      <p:ext uri="{BB962C8B-B14F-4D97-AF65-F5344CB8AC3E}">
        <p14:creationId xmlns:p14="http://schemas.microsoft.com/office/powerpoint/2010/main" val="119609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</TotalTime>
  <Words>914</Words>
  <Application>Microsoft Office PowerPoint</Application>
  <PresentationFormat>On-screen Show (4:3)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PMingLiU</vt:lpstr>
      <vt:lpstr>PMingLiU</vt:lpstr>
      <vt:lpstr>Apple Chancery</vt:lpstr>
      <vt:lpstr>Arial</vt:lpstr>
      <vt:lpstr>Calibri</vt:lpstr>
      <vt:lpstr>Calibri Light</vt:lpstr>
      <vt:lpstr>Mangal</vt:lpstr>
      <vt:lpstr>Times New Roman</vt:lpstr>
      <vt:lpstr>Office Theme</vt:lpstr>
      <vt:lpstr>The MAterials Simulation Toolkit for Machine Learning (MAST-ML)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for Your Attention Any 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on MAST-ML to incorporate into MLMR talk</dc:title>
  <dc:creator>Ryan Jacobs</dc:creator>
  <cp:lastModifiedBy>Ben Afflerbach</cp:lastModifiedBy>
  <cp:revision>50</cp:revision>
  <dcterms:created xsi:type="dcterms:W3CDTF">2018-07-27T14:02:40Z</dcterms:created>
  <dcterms:modified xsi:type="dcterms:W3CDTF">2018-07-29T13:32:00Z</dcterms:modified>
</cp:coreProperties>
</file>